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Montserrat"/>
      <p:regular r:id="rId23"/>
      <p:bold r:id="rId24"/>
      <p:italic r:id="rId25"/>
      <p:boldItalic r:id="rId26"/>
    </p:embeddedFont>
    <p:embeddedFont>
      <p:font typeface="Lato"/>
      <p:regular r:id="rId27"/>
      <p:bold r:id="rId28"/>
      <p:italic r:id="rId29"/>
      <p:boldItalic r:id="rId30"/>
    </p:embeddedFont>
    <p:embeddedFont>
      <p:font typeface="Average"/>
      <p:regular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Montserrat-bold.fntdata"/><Relationship Id="rId23" Type="http://schemas.openxmlformats.org/officeDocument/2006/relationships/font" Target="fonts/Montserra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Italic.fntdata"/><Relationship Id="rId25" Type="http://schemas.openxmlformats.org/officeDocument/2006/relationships/font" Target="fonts/Montserrat-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Average-regular.fntdata"/><Relationship Id="rId3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ede956f202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ede956f202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ede956f202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ede956f202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ede956f202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ede956f202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ede956f202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ede956f202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ede956f202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ede956f202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ede956f202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ede956f202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f87997393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f87997393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f87997393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f87997393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f87997393_0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f87997393_0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hyperlink" Target="https://huggingface.co/datasets/gamino/wiki_medical_terms" TargetMode="External"/><Relationship Id="rId4" Type="http://schemas.openxmlformats.org/officeDocument/2006/relationships/hyperlink" Target="https://huggingface.co/datasets/ruslanmv/ai-medical-chatbot" TargetMode="External"/><Relationship Id="rId5" Type="http://schemas.openxmlformats.org/officeDocument/2006/relationships/hyperlink" Target="https://huggingface.co/datasets/fedml/PubMedQA_instruction" TargetMode="External"/><Relationship Id="rId6" Type="http://schemas.openxmlformats.org/officeDocument/2006/relationships/hyperlink" Target="https://huggingface.co/datasets/fedml/PubMedQA_instruction"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2.jpg"/><Relationship Id="rId4" Type="http://schemas.openxmlformats.org/officeDocument/2006/relationships/hyperlink" Target="https://github.com/mist861/5530-Principles-of-Data-Science/tree/main/Project"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Medical Chatbot</a:t>
            </a:r>
            <a:endParaRPr/>
          </a:p>
        </p:txBody>
      </p:sp>
      <p:sp>
        <p:nvSpPr>
          <p:cNvPr id="229" name="Google Shape;229;p17"/>
          <p:cNvSpPr txBox="1"/>
          <p:nvPr>
            <p:ph idx="1" type="subTitle"/>
          </p:nvPr>
        </p:nvSpPr>
        <p:spPr>
          <a:xfrm>
            <a:off x="5083950" y="3924925"/>
            <a:ext cx="3470700" cy="1054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a:t>Team Rocket</a:t>
            </a:r>
            <a:endParaRPr/>
          </a:p>
          <a:p>
            <a:pPr indent="0" lvl="0" marL="0" rtl="0" algn="l">
              <a:lnSpc>
                <a:spcPct val="100000"/>
              </a:lnSpc>
              <a:spcBef>
                <a:spcPts val="0"/>
              </a:spcBef>
              <a:spcAft>
                <a:spcPts val="0"/>
              </a:spcAft>
              <a:buNone/>
            </a:pPr>
            <a:r>
              <a:rPr lang="en-GB" sz="1100"/>
              <a:t>Reed White</a:t>
            </a:r>
            <a:endParaRPr sz="1100"/>
          </a:p>
          <a:p>
            <a:pPr indent="0" lvl="0" marL="0" rtl="0" algn="l">
              <a:lnSpc>
                <a:spcPct val="100000"/>
              </a:lnSpc>
              <a:spcBef>
                <a:spcPts val="0"/>
              </a:spcBef>
              <a:spcAft>
                <a:spcPts val="0"/>
              </a:spcAft>
              <a:buNone/>
            </a:pPr>
            <a:r>
              <a:rPr lang="en-GB" sz="1100"/>
              <a:t>Manual Buffa</a:t>
            </a: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6"/>
          <p:cNvSpPr txBox="1"/>
          <p:nvPr>
            <p:ph type="title"/>
          </p:nvPr>
        </p:nvSpPr>
        <p:spPr>
          <a:xfrm>
            <a:off x="1297500" y="124275"/>
            <a:ext cx="6708900" cy="63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Language Models Move forward</a:t>
            </a:r>
            <a:endParaRPr/>
          </a:p>
        </p:txBody>
      </p:sp>
      <p:sp>
        <p:nvSpPr>
          <p:cNvPr id="305" name="Google Shape;305;p26"/>
          <p:cNvSpPr txBox="1"/>
          <p:nvPr>
            <p:ph idx="1" type="subTitle"/>
          </p:nvPr>
        </p:nvSpPr>
        <p:spPr>
          <a:xfrm>
            <a:off x="1297500" y="758475"/>
            <a:ext cx="30363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Out with the Large, in with the Small</a:t>
            </a:r>
            <a:endParaRPr/>
          </a:p>
        </p:txBody>
      </p:sp>
      <p:sp>
        <p:nvSpPr>
          <p:cNvPr id="306" name="Google Shape;306;p26"/>
          <p:cNvSpPr txBox="1"/>
          <p:nvPr>
            <p:ph idx="2" type="body"/>
          </p:nvPr>
        </p:nvSpPr>
        <p:spPr>
          <a:xfrm>
            <a:off x="1297500" y="1264575"/>
            <a:ext cx="7458600" cy="352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massive resources required for </a:t>
            </a:r>
            <a:r>
              <a:rPr lang="en-GB"/>
              <a:t>developing</a:t>
            </a:r>
            <a:r>
              <a:rPr lang="en-GB"/>
              <a:t>, training, and deploying LLMs is </a:t>
            </a:r>
            <a:r>
              <a:rPr lang="en-GB"/>
              <a:t>prohibitive</a:t>
            </a:r>
            <a:r>
              <a:rPr lang="en-GB"/>
              <a:t> for </a:t>
            </a:r>
            <a:r>
              <a:rPr lang="en-GB"/>
              <a:t>individuals</a:t>
            </a:r>
            <a:r>
              <a:rPr lang="en-GB"/>
              <a:t> and smaller entities (research groups, small/medium businesses) to accomplish.</a:t>
            </a:r>
            <a:endParaRPr/>
          </a:p>
          <a:p>
            <a:pPr indent="0" lvl="0" marL="0" rtl="0" algn="l">
              <a:spcBef>
                <a:spcPts val="1600"/>
              </a:spcBef>
              <a:spcAft>
                <a:spcPts val="0"/>
              </a:spcAft>
              <a:buNone/>
            </a:pPr>
            <a:r>
              <a:rPr lang="en-GB"/>
              <a:t>As with all new technology, the quest for </a:t>
            </a:r>
            <a:r>
              <a:rPr lang="en-GB"/>
              <a:t>ubiquitous</a:t>
            </a:r>
            <a:r>
              <a:rPr lang="en-GB"/>
              <a:t> usefulness is moving forward at full steam. Suspicions about data privacy, monopolization, and general FOMO are pushing this newly reborn industry towards locally customized and deployed models.</a:t>
            </a:r>
            <a:endParaRPr/>
          </a:p>
          <a:p>
            <a:pPr indent="0" lvl="0" marL="0" rtl="0" algn="l">
              <a:spcBef>
                <a:spcPts val="1600"/>
              </a:spcBef>
              <a:spcAft>
                <a:spcPts val="0"/>
              </a:spcAft>
              <a:buNone/>
            </a:pPr>
            <a:r>
              <a:rPr lang="en-GB"/>
              <a:t>A distinct route being explored is the Small Language Model (SLM). These are Language models designed to run with </a:t>
            </a:r>
            <a:r>
              <a:rPr lang="en-GB"/>
              <a:t>modest</a:t>
            </a:r>
            <a:r>
              <a:rPr lang="en-GB"/>
              <a:t> IT resources that are </a:t>
            </a:r>
            <a:r>
              <a:rPr lang="en-GB"/>
              <a:t>easily</a:t>
            </a:r>
            <a:r>
              <a:rPr lang="en-GB"/>
              <a:t> attainable by individuals/groups.</a:t>
            </a:r>
            <a:endParaRPr/>
          </a:p>
          <a:p>
            <a:pPr indent="0" lvl="0" marL="0" rtl="0" algn="l">
              <a:spcBef>
                <a:spcPts val="1600"/>
              </a:spcBef>
              <a:spcAft>
                <a:spcPts val="1600"/>
              </a:spcAft>
              <a:buNone/>
            </a:pPr>
            <a:r>
              <a:rPr lang="en-GB"/>
              <a:t>A key goal of the project was to take a “small” Pre-Trained Model (PTM) that is not usable “out-of-the-box” and perform training operations on the model to make a working chatbot.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7"/>
          <p:cNvSpPr txBox="1"/>
          <p:nvPr>
            <p:ph type="title"/>
          </p:nvPr>
        </p:nvSpPr>
        <p:spPr>
          <a:xfrm>
            <a:off x="1297500" y="167350"/>
            <a:ext cx="7622400" cy="61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Training Specifics</a:t>
            </a:r>
            <a:endParaRPr/>
          </a:p>
        </p:txBody>
      </p:sp>
      <p:sp>
        <p:nvSpPr>
          <p:cNvPr id="312" name="Google Shape;312;p27"/>
          <p:cNvSpPr txBox="1"/>
          <p:nvPr>
            <p:ph idx="2" type="body"/>
          </p:nvPr>
        </p:nvSpPr>
        <p:spPr>
          <a:xfrm>
            <a:off x="1297500" y="784150"/>
            <a:ext cx="7579200" cy="40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chose Phi-1.5 – this is an auto-complete model. It is not very usable without additional training.</a:t>
            </a:r>
            <a:endParaRPr/>
          </a:p>
          <a:p>
            <a:pPr indent="0" lvl="0" marL="0" rtl="0" algn="l">
              <a:spcBef>
                <a:spcPts val="1600"/>
              </a:spcBef>
              <a:spcAft>
                <a:spcPts val="0"/>
              </a:spcAft>
              <a:buNone/>
            </a:pPr>
            <a:r>
              <a:rPr lang="en-GB">
                <a:highlight>
                  <a:schemeClr val="dk1"/>
                </a:highlight>
              </a:rPr>
              <a:t>Datasets used: </a:t>
            </a:r>
            <a:r>
              <a:rPr lang="en-GB">
                <a:highlight>
                  <a:schemeClr val="dk1"/>
                </a:highlight>
                <a:uFill>
                  <a:noFill/>
                </a:uFill>
                <a:hlinkClick r:id="rId3"/>
              </a:rPr>
              <a:t>gamino/wiki_medical_terms, </a:t>
            </a:r>
            <a:r>
              <a:rPr lang="en-GB">
                <a:highlight>
                  <a:schemeClr val="dk1"/>
                </a:highlight>
                <a:uFill>
                  <a:noFill/>
                </a:uFill>
                <a:hlinkClick r:id="rId4"/>
              </a:rPr>
              <a:t>ruslanmv/ai-medical-chatbot, </a:t>
            </a:r>
            <a:r>
              <a:rPr lang="en-GB">
                <a:highlight>
                  <a:schemeClr val="dk1"/>
                </a:highlight>
                <a:uFill>
                  <a:noFill/>
                </a:uFill>
                <a:hlinkClick r:id="rId5"/>
              </a:rPr>
              <a:t>fedml/PubMedQA_instruction, openai/gsm8k, databricks/databricks-dolly-15k</a:t>
            </a:r>
            <a:endParaRPr>
              <a:highlight>
                <a:schemeClr val="dk1"/>
              </a:highlight>
              <a:uFill>
                <a:noFill/>
              </a:uFill>
              <a:hlinkClick r:id="rId6"/>
            </a:endParaRPr>
          </a:p>
          <a:p>
            <a:pPr indent="0" lvl="0" marL="0" rtl="0" algn="l">
              <a:spcBef>
                <a:spcPts val="1600"/>
              </a:spcBef>
              <a:spcAft>
                <a:spcPts val="0"/>
              </a:spcAft>
              <a:buNone/>
            </a:pPr>
            <a:r>
              <a:rPr lang="en-GB"/>
              <a:t>I </a:t>
            </a:r>
            <a:r>
              <a:rPr lang="en-GB"/>
              <a:t>tested</a:t>
            </a:r>
            <a:r>
              <a:rPr lang="en-GB"/>
              <a:t> a variety of “trainers”, tools, and techniques on the Phi-1.5 model.</a:t>
            </a:r>
            <a:endParaRPr/>
          </a:p>
          <a:p>
            <a:pPr indent="0" lvl="0" marL="0" rtl="0" algn="l">
              <a:spcBef>
                <a:spcPts val="1600"/>
              </a:spcBef>
              <a:spcAft>
                <a:spcPts val="0"/>
              </a:spcAft>
              <a:buNone/>
            </a:pPr>
            <a:r>
              <a:rPr lang="en-GB"/>
              <a:t>HuggingFace (HF) Transformers Trainer() class, the HF TRL SFTTrainer() class, and a couple of custom training routines. </a:t>
            </a:r>
            <a:endParaRPr/>
          </a:p>
          <a:p>
            <a:pPr indent="0" lvl="0" marL="0" rtl="0" algn="l">
              <a:spcBef>
                <a:spcPts val="1600"/>
              </a:spcBef>
              <a:spcAft>
                <a:spcPts val="0"/>
              </a:spcAft>
              <a:buNone/>
            </a:pPr>
            <a:r>
              <a:rPr lang="en-GB"/>
              <a:t>Dataset </a:t>
            </a:r>
            <a:r>
              <a:rPr lang="en-GB"/>
              <a:t>preparation</a:t>
            </a:r>
            <a:r>
              <a:rPr lang="en-GB"/>
              <a:t> is also a key aspect that requires a </a:t>
            </a:r>
            <a:r>
              <a:rPr lang="en-GB"/>
              <a:t>cautious</a:t>
            </a:r>
            <a:r>
              <a:rPr lang="en-GB"/>
              <a:t> approach. Misformatting can negate a multi-hour training process.</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GB"/>
              <a:t>Next slides will cover the </a:t>
            </a:r>
            <a:r>
              <a:rPr lang="en-GB"/>
              <a:t>challenges and successes</a:t>
            </a:r>
            <a:r>
              <a:rPr lang="en-GB"/>
              <a:t> of this process.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8"/>
          <p:cNvSpPr txBox="1"/>
          <p:nvPr>
            <p:ph type="title"/>
          </p:nvPr>
        </p:nvSpPr>
        <p:spPr>
          <a:xfrm>
            <a:off x="1297500" y="210450"/>
            <a:ext cx="76224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Challenges</a:t>
            </a:r>
            <a:endParaRPr/>
          </a:p>
        </p:txBody>
      </p:sp>
      <p:sp>
        <p:nvSpPr>
          <p:cNvPr id="318" name="Google Shape;318;p28"/>
          <p:cNvSpPr txBox="1"/>
          <p:nvPr>
            <p:ph idx="1" type="subTitle"/>
          </p:nvPr>
        </p:nvSpPr>
        <p:spPr>
          <a:xfrm>
            <a:off x="1297500" y="716550"/>
            <a:ext cx="76224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If it were easy, everyone would do it…</a:t>
            </a:r>
            <a:endParaRPr/>
          </a:p>
        </p:txBody>
      </p:sp>
      <p:sp>
        <p:nvSpPr>
          <p:cNvPr id="319" name="Google Shape;319;p28"/>
          <p:cNvSpPr txBox="1"/>
          <p:nvPr>
            <p:ph idx="2" type="body"/>
          </p:nvPr>
        </p:nvSpPr>
        <p:spPr>
          <a:xfrm>
            <a:off x="1297500" y="1222650"/>
            <a:ext cx="7725900" cy="380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Main challenges: </a:t>
            </a:r>
            <a:endParaRPr/>
          </a:p>
          <a:p>
            <a:pPr indent="0" lvl="0" marL="0" rtl="0" algn="l">
              <a:spcBef>
                <a:spcPts val="1600"/>
              </a:spcBef>
              <a:spcAft>
                <a:spcPts val="0"/>
              </a:spcAft>
              <a:buNone/>
            </a:pPr>
            <a:r>
              <a:rPr lang="en-GB"/>
              <a:t>The OS… an unending source of true frustration… Windows 11.</a:t>
            </a:r>
            <a:endParaRPr/>
          </a:p>
          <a:p>
            <a:pPr indent="0" lvl="0" marL="0" rtl="0" algn="l">
              <a:spcBef>
                <a:spcPts val="1600"/>
              </a:spcBef>
              <a:spcAft>
                <a:spcPts val="0"/>
              </a:spcAft>
              <a:buNone/>
            </a:pPr>
            <a:r>
              <a:rPr lang="en-GB"/>
              <a:t>The Python version/environment - almost as headache inducing as the Windows system.</a:t>
            </a:r>
            <a:endParaRPr/>
          </a:p>
          <a:p>
            <a:pPr indent="0" lvl="0" marL="0" rtl="0" algn="l">
              <a:spcBef>
                <a:spcPts val="1600"/>
              </a:spcBef>
              <a:spcAft>
                <a:spcPts val="0"/>
              </a:spcAft>
              <a:buNone/>
            </a:pPr>
            <a:r>
              <a:rPr lang="en-GB"/>
              <a:t>Getting the NVIDIA GPU to work with PyTorch. Days of frustration with this… just… wow…</a:t>
            </a:r>
            <a:endParaRPr/>
          </a:p>
          <a:p>
            <a:pPr indent="0" lvl="0" marL="0" rtl="0" algn="l">
              <a:spcBef>
                <a:spcPts val="1600"/>
              </a:spcBef>
              <a:spcAft>
                <a:spcPts val="0"/>
              </a:spcAft>
              <a:buNone/>
            </a:pPr>
            <a:r>
              <a:rPr lang="en-GB"/>
              <a:t>Navigating the AI information ecosystem. To be expected but a serious hurdle regardless.</a:t>
            </a:r>
            <a:endParaRPr/>
          </a:p>
          <a:p>
            <a:pPr indent="0" lvl="0" marL="0" rtl="0" algn="l">
              <a:spcBef>
                <a:spcPts val="1600"/>
              </a:spcBef>
              <a:spcAft>
                <a:spcPts val="0"/>
              </a:spcAft>
              <a:buNone/>
            </a:pPr>
            <a:r>
              <a:rPr lang="en-GB"/>
              <a:t>Testing routines, a logical consequence of the nature of the AI dev collective.</a:t>
            </a:r>
            <a:endParaRPr/>
          </a:p>
          <a:p>
            <a:pPr indent="0" lvl="0" marL="0" rtl="0" algn="l">
              <a:spcBef>
                <a:spcPts val="1600"/>
              </a:spcBef>
              <a:spcAft>
                <a:spcPts val="0"/>
              </a:spcAft>
              <a:buNone/>
            </a:pPr>
            <a:r>
              <a:rPr lang="en-GB"/>
              <a:t>What, Where, When, Why, and How?!?!  The method guides, don’t use the same model or datasets; the model guides don’t use the same methods or datasets; the dataset guides don’t use the same model or methods. Huh?!?!</a:t>
            </a:r>
            <a:endParaRPr/>
          </a:p>
          <a:p>
            <a:pPr indent="0" lvl="0" marL="0" rtl="0" algn="l">
              <a:spcBef>
                <a:spcPts val="1600"/>
              </a:spcBef>
              <a:spcAft>
                <a:spcPts val="1600"/>
              </a:spcAft>
              <a:buNone/>
            </a:pPr>
            <a:r>
              <a:rPr lang="en-GB"/>
              <a:t>The time required… This process is time consuming! Trial and error experimentation is key.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9"/>
          <p:cNvSpPr txBox="1"/>
          <p:nvPr>
            <p:ph type="title"/>
          </p:nvPr>
        </p:nvSpPr>
        <p:spPr>
          <a:xfrm>
            <a:off x="1297500" y="124250"/>
            <a:ext cx="7691400" cy="57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Successes!</a:t>
            </a:r>
            <a:endParaRPr/>
          </a:p>
        </p:txBody>
      </p:sp>
      <p:sp>
        <p:nvSpPr>
          <p:cNvPr id="325" name="Google Shape;325;p29"/>
          <p:cNvSpPr txBox="1"/>
          <p:nvPr>
            <p:ph idx="1" type="subTitle"/>
          </p:nvPr>
        </p:nvSpPr>
        <p:spPr>
          <a:xfrm>
            <a:off x="1297500" y="698150"/>
            <a:ext cx="53643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Learning lessons from failure…</a:t>
            </a:r>
            <a:endParaRPr/>
          </a:p>
        </p:txBody>
      </p:sp>
      <p:sp>
        <p:nvSpPr>
          <p:cNvPr id="326" name="Google Shape;326;p29"/>
          <p:cNvSpPr txBox="1"/>
          <p:nvPr>
            <p:ph idx="2" type="body"/>
          </p:nvPr>
        </p:nvSpPr>
        <p:spPr>
          <a:xfrm>
            <a:off x="1297500" y="1161150"/>
            <a:ext cx="7691400" cy="166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 eventually got the NVIDIA GPU and CUDA software to work with PyTorch.</a:t>
            </a:r>
            <a:endParaRPr/>
          </a:p>
          <a:p>
            <a:pPr indent="0" lvl="0" marL="0" rtl="0" algn="l">
              <a:spcBef>
                <a:spcPts val="1600"/>
              </a:spcBef>
              <a:spcAft>
                <a:spcPts val="0"/>
              </a:spcAft>
              <a:buNone/>
            </a:pPr>
            <a:r>
              <a:rPr lang="en-GB"/>
              <a:t>I managed to complete limited training using  Supervised and Unsupervised routines with different types of dataset.</a:t>
            </a:r>
            <a:endParaRPr/>
          </a:p>
          <a:p>
            <a:pPr indent="0" lvl="0" marL="0" rtl="0" algn="l">
              <a:spcBef>
                <a:spcPts val="1600"/>
              </a:spcBef>
              <a:spcAft>
                <a:spcPts val="1600"/>
              </a:spcAft>
              <a:buNone/>
            </a:pPr>
            <a:r>
              <a:rPr lang="en-GB"/>
              <a:t>I also implemented a Quantization process with Low Rank Adaptation (LoRA), though the results were mixed.</a:t>
            </a:r>
            <a:endParaRPr/>
          </a:p>
        </p:txBody>
      </p:sp>
      <p:pic>
        <p:nvPicPr>
          <p:cNvPr id="327" name="Google Shape;327;p29"/>
          <p:cNvPicPr preferRelativeResize="0"/>
          <p:nvPr/>
        </p:nvPicPr>
        <p:blipFill>
          <a:blip r:embed="rId3">
            <a:alphaModFix/>
          </a:blip>
          <a:stretch>
            <a:fillRect/>
          </a:stretch>
        </p:blipFill>
        <p:spPr>
          <a:xfrm>
            <a:off x="1297500" y="2826750"/>
            <a:ext cx="5085298" cy="22464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0"/>
          <p:cNvSpPr txBox="1"/>
          <p:nvPr>
            <p:ph type="title"/>
          </p:nvPr>
        </p:nvSpPr>
        <p:spPr>
          <a:xfrm>
            <a:off x="1297500" y="89800"/>
            <a:ext cx="3571800" cy="60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Well.. that is odd…</a:t>
            </a:r>
            <a:endParaRPr/>
          </a:p>
        </p:txBody>
      </p:sp>
      <p:pic>
        <p:nvPicPr>
          <p:cNvPr id="333" name="Google Shape;333;p30"/>
          <p:cNvPicPr preferRelativeResize="0"/>
          <p:nvPr/>
        </p:nvPicPr>
        <p:blipFill rotWithShape="1">
          <a:blip r:embed="rId3">
            <a:alphaModFix/>
          </a:blip>
          <a:srcRect b="0" l="17391" r="15951" t="5401"/>
          <a:stretch/>
        </p:blipFill>
        <p:spPr>
          <a:xfrm>
            <a:off x="1297500" y="698200"/>
            <a:ext cx="3728700" cy="3921199"/>
          </a:xfrm>
          <a:prstGeom prst="rect">
            <a:avLst/>
          </a:prstGeom>
          <a:noFill/>
          <a:ln>
            <a:noFill/>
          </a:ln>
        </p:spPr>
      </p:pic>
      <p:pic>
        <p:nvPicPr>
          <p:cNvPr id="334" name="Google Shape;334;p30"/>
          <p:cNvPicPr preferRelativeResize="0"/>
          <p:nvPr/>
        </p:nvPicPr>
        <p:blipFill rotWithShape="1">
          <a:blip r:embed="rId4">
            <a:alphaModFix/>
          </a:blip>
          <a:srcRect b="0" l="7936" r="18377" t="0"/>
          <a:stretch/>
        </p:blipFill>
        <p:spPr>
          <a:xfrm>
            <a:off x="5026200" y="698200"/>
            <a:ext cx="3421345" cy="39211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1"/>
          <p:cNvSpPr txBox="1"/>
          <p:nvPr>
            <p:ph type="title"/>
          </p:nvPr>
        </p:nvSpPr>
        <p:spPr>
          <a:xfrm>
            <a:off x="1297500" y="150125"/>
            <a:ext cx="7648200" cy="57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Lessons for next time</a:t>
            </a:r>
            <a:endParaRPr/>
          </a:p>
        </p:txBody>
      </p:sp>
      <p:sp>
        <p:nvSpPr>
          <p:cNvPr id="340" name="Google Shape;340;p31"/>
          <p:cNvSpPr txBox="1"/>
          <p:nvPr>
            <p:ph idx="1" type="subTitle"/>
          </p:nvPr>
        </p:nvSpPr>
        <p:spPr>
          <a:xfrm>
            <a:off x="1297500" y="724025"/>
            <a:ext cx="30363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 won’t do that again…</a:t>
            </a:r>
            <a:endParaRPr/>
          </a:p>
        </p:txBody>
      </p:sp>
      <p:sp>
        <p:nvSpPr>
          <p:cNvPr id="341" name="Google Shape;341;p31"/>
          <p:cNvSpPr txBox="1"/>
          <p:nvPr>
            <p:ph idx="2" type="body"/>
          </p:nvPr>
        </p:nvSpPr>
        <p:spPr>
          <a:xfrm>
            <a:off x="1297500" y="1230125"/>
            <a:ext cx="6303900" cy="328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system/environment: Linux OS (Debian?), CUDA 11.8 or 12.1, Python 3.11</a:t>
            </a:r>
            <a:endParaRPr/>
          </a:p>
          <a:p>
            <a:pPr indent="0" lvl="0" marL="0" rtl="0" algn="l">
              <a:spcBef>
                <a:spcPts val="1600"/>
              </a:spcBef>
              <a:spcAft>
                <a:spcPts val="0"/>
              </a:spcAft>
              <a:buNone/>
            </a:pPr>
            <a:r>
              <a:rPr lang="en-GB"/>
              <a:t>The tools: NVIDIA APEX </a:t>
            </a:r>
            <a:r>
              <a:rPr lang="en-GB"/>
              <a:t>(for my setup)</a:t>
            </a:r>
            <a:r>
              <a:rPr lang="en-GB"/>
              <a:t> or Microsoft DeepSpeed (build out from here) </a:t>
            </a:r>
            <a:endParaRPr/>
          </a:p>
          <a:p>
            <a:pPr indent="0" lvl="0" marL="0" rtl="0" algn="l">
              <a:spcBef>
                <a:spcPts val="1600"/>
              </a:spcBef>
              <a:spcAft>
                <a:spcPts val="0"/>
              </a:spcAft>
              <a:buNone/>
            </a:pPr>
            <a:r>
              <a:rPr lang="en-GB"/>
              <a:t>The model: Phi-1.5 is “old” and silly, could use new Gemma or Phi, or build out a neural network from scratch</a:t>
            </a:r>
            <a:endParaRPr/>
          </a:p>
          <a:p>
            <a:pPr indent="0" lvl="0" marL="0" rtl="0" algn="l">
              <a:spcBef>
                <a:spcPts val="1600"/>
              </a:spcBef>
              <a:spcAft>
                <a:spcPts val="0"/>
              </a:spcAft>
              <a:buNone/>
            </a:pPr>
            <a:r>
              <a:rPr lang="en-GB"/>
              <a:t>The </a:t>
            </a:r>
            <a:r>
              <a:rPr lang="en-GB"/>
              <a:t>methods</a:t>
            </a:r>
            <a:r>
              <a:rPr lang="en-GB"/>
              <a:t>: Dependent on tools, goals, and deadlines. Different goals require different datasets and training methods</a:t>
            </a:r>
            <a:endParaRPr/>
          </a:p>
          <a:p>
            <a:pPr indent="0" lvl="0" marL="0" rtl="0" algn="l">
              <a:spcBef>
                <a:spcPts val="1600"/>
              </a:spcBef>
              <a:spcAft>
                <a:spcPts val="1600"/>
              </a:spcAft>
              <a:buNone/>
            </a:pPr>
            <a:r>
              <a:rPr lang="en-GB"/>
              <a:t>Despite</a:t>
            </a:r>
            <a:r>
              <a:rPr lang="en-GB"/>
              <a:t> “</a:t>
            </a:r>
            <a:r>
              <a:rPr lang="en-GB"/>
              <a:t>unsuccessful”</a:t>
            </a:r>
            <a:r>
              <a:rPr lang="en-GB"/>
              <a:t> </a:t>
            </a:r>
            <a:r>
              <a:rPr lang="en-GB"/>
              <a:t>experiments this time, the field is wide open for R&amp;D in the field of custom Small Language Models deployable in Edge systems with local processing/training.</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Demos</a:t>
            </a:r>
            <a:endParaRPr/>
          </a:p>
        </p:txBody>
      </p:sp>
      <p:sp>
        <p:nvSpPr>
          <p:cNvPr id="347" name="Google Shape;347;p32"/>
          <p:cNvSpPr txBox="1"/>
          <p:nvPr/>
        </p:nvSpPr>
        <p:spPr>
          <a:xfrm>
            <a:off x="1294298"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Neural Network</a:t>
            </a:r>
            <a:endParaRPr sz="1800">
              <a:solidFill>
                <a:srgbClr val="CACACA"/>
              </a:solidFill>
              <a:latin typeface="Average"/>
              <a:ea typeface="Average"/>
              <a:cs typeface="Average"/>
              <a:sym typeface="Average"/>
            </a:endParaRPr>
          </a:p>
        </p:txBody>
      </p:sp>
      <p:sp>
        <p:nvSpPr>
          <p:cNvPr id="348" name="Google Shape;348;p32"/>
          <p:cNvSpPr txBox="1"/>
          <p:nvPr/>
        </p:nvSpPr>
        <p:spPr>
          <a:xfrm>
            <a:off x="1294298" y="2402811"/>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RAG with PHI 3-Instruct</a:t>
            </a:r>
            <a:endParaRPr>
              <a:solidFill>
                <a:srgbClr val="CACACA"/>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3"/>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Q/A</a:t>
            </a:r>
            <a:endParaRPr/>
          </a:p>
          <a:p>
            <a:pPr indent="0" lvl="0" marL="0" rtl="0" algn="l">
              <a:spcBef>
                <a:spcPts val="0"/>
              </a:spcBef>
              <a:spcAft>
                <a:spcPts val="0"/>
              </a:spcAft>
              <a:buNone/>
            </a:pPr>
            <a:r>
              <a:t/>
            </a:r>
            <a:endParaRPr/>
          </a:p>
        </p:txBody>
      </p:sp>
      <p:grpSp>
        <p:nvGrpSpPr>
          <p:cNvPr id="354" name="Google Shape;354;p33"/>
          <p:cNvGrpSpPr/>
          <p:nvPr/>
        </p:nvGrpSpPr>
        <p:grpSpPr>
          <a:xfrm>
            <a:off x="4066820" y="1553491"/>
            <a:ext cx="3159984" cy="2439109"/>
            <a:chOff x="3553042" y="1657806"/>
            <a:chExt cx="3461100" cy="2671532"/>
          </a:xfrm>
        </p:grpSpPr>
        <p:sp>
          <p:nvSpPr>
            <p:cNvPr id="355" name="Google Shape;355;p33"/>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3"/>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3"/>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3"/>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3"/>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3"/>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3"/>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63" name="Google Shape;363;p33"/>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364" name="Google Shape;364;p33"/>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 name="Google Shape;365;p33"/>
          <p:cNvGrpSpPr/>
          <p:nvPr/>
        </p:nvGrpSpPr>
        <p:grpSpPr>
          <a:xfrm>
            <a:off x="6762480" y="2546254"/>
            <a:ext cx="1024386" cy="1522884"/>
            <a:chOff x="6505573" y="2745170"/>
            <a:chExt cx="1122000" cy="1668000"/>
          </a:xfrm>
        </p:grpSpPr>
        <p:sp>
          <p:nvSpPr>
            <p:cNvPr id="366" name="Google Shape;366;p33"/>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3"/>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3"/>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3"/>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70" name="Google Shape;370;p33"/>
          <p:cNvPicPr preferRelativeResize="0"/>
          <p:nvPr/>
        </p:nvPicPr>
        <p:blipFill rotWithShape="1">
          <a:blip r:embed="rId3">
            <a:alphaModFix/>
          </a:blip>
          <a:srcRect b="16020" l="53168" r="26238" t="53058"/>
          <a:stretch/>
        </p:blipFill>
        <p:spPr>
          <a:xfrm>
            <a:off x="6762097" y="2613771"/>
            <a:ext cx="1024200" cy="1333200"/>
          </a:xfrm>
          <a:prstGeom prst="rect">
            <a:avLst/>
          </a:prstGeom>
          <a:noFill/>
          <a:ln>
            <a:noFill/>
          </a:ln>
        </p:spPr>
      </p:pic>
      <p:sp>
        <p:nvSpPr>
          <p:cNvPr id="371" name="Google Shape;371;p33"/>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 name="Google Shape;372;p33"/>
          <p:cNvGrpSpPr/>
          <p:nvPr/>
        </p:nvGrpSpPr>
        <p:grpSpPr>
          <a:xfrm>
            <a:off x="6405845" y="3121897"/>
            <a:ext cx="520684" cy="1036470"/>
            <a:chOff x="9543736" y="4486132"/>
            <a:chExt cx="570300" cy="1135235"/>
          </a:xfrm>
        </p:grpSpPr>
        <p:sp>
          <p:nvSpPr>
            <p:cNvPr id="373" name="Google Shape;373;p33"/>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3"/>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3"/>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3"/>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77" name="Google Shape;377;p33"/>
          <p:cNvPicPr preferRelativeResize="0"/>
          <p:nvPr/>
        </p:nvPicPr>
        <p:blipFill rotWithShape="1">
          <a:blip r:embed="rId3">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378" name="Google Shape;378;p33"/>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 name="Google Shape;379;p33"/>
          <p:cNvGrpSpPr/>
          <p:nvPr/>
        </p:nvGrpSpPr>
        <p:grpSpPr>
          <a:xfrm>
            <a:off x="7564804" y="3443361"/>
            <a:ext cx="455496" cy="692277"/>
            <a:chOff x="7384375" y="3728000"/>
            <a:chExt cx="498900" cy="758244"/>
          </a:xfrm>
        </p:grpSpPr>
        <p:sp>
          <p:nvSpPr>
            <p:cNvPr id="380" name="Google Shape;380;p33"/>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3"/>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3"/>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3"/>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 name="Google Shape;384;p33"/>
          <p:cNvGrpSpPr/>
          <p:nvPr/>
        </p:nvGrpSpPr>
        <p:grpSpPr>
          <a:xfrm>
            <a:off x="7564836" y="3561758"/>
            <a:ext cx="478081" cy="462776"/>
            <a:chOff x="7384385" y="3857442"/>
            <a:chExt cx="523637" cy="506874"/>
          </a:xfrm>
        </p:grpSpPr>
        <p:sp>
          <p:nvSpPr>
            <p:cNvPr id="385" name="Google Shape;385;p33"/>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 name="Google Shape;386;p33"/>
            <p:cNvGrpSpPr/>
            <p:nvPr/>
          </p:nvGrpSpPr>
          <p:grpSpPr>
            <a:xfrm>
              <a:off x="7384385" y="3857442"/>
              <a:ext cx="523637" cy="498900"/>
              <a:chOff x="7384385" y="3857442"/>
              <a:chExt cx="523637" cy="498900"/>
            </a:xfrm>
          </p:grpSpPr>
          <p:sp>
            <p:nvSpPr>
              <p:cNvPr id="387" name="Google Shape;387;p33"/>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3"/>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89" name="Google Shape;389;p33"/>
          <p:cNvPicPr preferRelativeResize="0"/>
          <p:nvPr/>
        </p:nvPicPr>
        <p:blipFill rotWithShape="1">
          <a:blip r:embed="rId3">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390" name="Google Shape;390;p33"/>
          <p:cNvGrpSpPr/>
          <p:nvPr/>
        </p:nvGrpSpPr>
        <p:grpSpPr>
          <a:xfrm>
            <a:off x="8110843" y="3443361"/>
            <a:ext cx="435785" cy="692277"/>
            <a:chOff x="7982421" y="3727763"/>
            <a:chExt cx="477311" cy="758244"/>
          </a:xfrm>
        </p:grpSpPr>
        <p:sp>
          <p:nvSpPr>
            <p:cNvPr id="391" name="Google Shape;391;p33"/>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3"/>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3"/>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3"/>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3"/>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3"/>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3"/>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3"/>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99" name="Google Shape;399;p33"/>
          <p:cNvPicPr preferRelativeResize="0"/>
          <p:nvPr/>
        </p:nvPicPr>
        <p:blipFill rotWithShape="1">
          <a:blip r:embed="rId3">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
        <p:nvSpPr>
          <p:cNvPr id="400" name="Google Shape;400;p33"/>
          <p:cNvSpPr txBox="1"/>
          <p:nvPr/>
        </p:nvSpPr>
        <p:spPr>
          <a:xfrm>
            <a:off x="667800" y="2546250"/>
            <a:ext cx="3159900" cy="103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Github: </a:t>
            </a:r>
            <a:r>
              <a:rPr lang="en-GB" u="sng">
                <a:solidFill>
                  <a:schemeClr val="hlink"/>
                </a:solidFill>
                <a:latin typeface="Montserrat"/>
                <a:ea typeface="Montserrat"/>
                <a:cs typeface="Montserrat"/>
                <a:sym typeface="Montserrat"/>
                <a:hlinkClick r:id="rId4"/>
              </a:rPr>
              <a:t>https://github.com/mist861/5530-Principles-of-Data-Science/tree/main/Project</a:t>
            </a:r>
            <a:r>
              <a:rPr lang="en-GB">
                <a:solidFill>
                  <a:srgbClr val="CACACA"/>
                </a:solidFill>
                <a:latin typeface="Montserrat"/>
                <a:ea typeface="Montserrat"/>
                <a:cs typeface="Montserrat"/>
                <a:sym typeface="Montserrat"/>
              </a:rPr>
              <a:t> </a:t>
            </a:r>
            <a:endParaRPr sz="1800">
              <a:solidFill>
                <a:srgbClr val="CACACA"/>
              </a:solidFill>
              <a:latin typeface="Average"/>
              <a:ea typeface="Average"/>
              <a:cs typeface="Average"/>
              <a:sym typeface="Averag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235" name="Google Shape;235;p18"/>
          <p:cNvSpPr txBox="1"/>
          <p:nvPr/>
        </p:nvSpPr>
        <p:spPr>
          <a:xfrm>
            <a:off x="1294298"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Introduction</a:t>
            </a:r>
            <a:endParaRPr sz="1800">
              <a:solidFill>
                <a:srgbClr val="CACACA"/>
              </a:solidFill>
              <a:latin typeface="Average"/>
              <a:ea typeface="Average"/>
              <a:cs typeface="Average"/>
              <a:sym typeface="Average"/>
            </a:endParaRPr>
          </a:p>
        </p:txBody>
      </p:sp>
      <p:sp>
        <p:nvSpPr>
          <p:cNvPr id="236" name="Google Shape;236;p18"/>
          <p:cNvSpPr txBox="1"/>
          <p:nvPr/>
        </p:nvSpPr>
        <p:spPr>
          <a:xfrm>
            <a:off x="1294298" y="2402811"/>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Dataset</a:t>
            </a:r>
            <a:endParaRPr>
              <a:solidFill>
                <a:srgbClr val="CACACA"/>
              </a:solidFill>
              <a:latin typeface="Montserrat"/>
              <a:ea typeface="Montserrat"/>
              <a:cs typeface="Montserrat"/>
              <a:sym typeface="Montserrat"/>
            </a:endParaRPr>
          </a:p>
        </p:txBody>
      </p:sp>
      <p:sp>
        <p:nvSpPr>
          <p:cNvPr id="237" name="Google Shape;237;p18"/>
          <p:cNvSpPr txBox="1"/>
          <p:nvPr/>
        </p:nvSpPr>
        <p:spPr>
          <a:xfrm>
            <a:off x="1294298" y="270804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Dataset Augmentation</a:t>
            </a:r>
            <a:endParaRPr>
              <a:solidFill>
                <a:srgbClr val="CACACA"/>
              </a:solidFill>
              <a:latin typeface="Montserrat"/>
              <a:ea typeface="Montserrat"/>
              <a:cs typeface="Montserrat"/>
              <a:sym typeface="Montserrat"/>
            </a:endParaRPr>
          </a:p>
        </p:txBody>
      </p:sp>
      <p:sp>
        <p:nvSpPr>
          <p:cNvPr id="238" name="Google Shape;238;p18"/>
          <p:cNvSpPr txBox="1"/>
          <p:nvPr/>
        </p:nvSpPr>
        <p:spPr>
          <a:xfrm>
            <a:off x="1294298" y="3013282"/>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Neural Network (NN)</a:t>
            </a:r>
            <a:endParaRPr sz="1800">
              <a:solidFill>
                <a:srgbClr val="CACACA"/>
              </a:solidFill>
              <a:latin typeface="Average"/>
              <a:ea typeface="Average"/>
              <a:cs typeface="Average"/>
              <a:sym typeface="Average"/>
            </a:endParaRPr>
          </a:p>
        </p:txBody>
      </p:sp>
      <p:sp>
        <p:nvSpPr>
          <p:cNvPr id="239" name="Google Shape;239;p18"/>
          <p:cNvSpPr txBox="1"/>
          <p:nvPr/>
        </p:nvSpPr>
        <p:spPr>
          <a:xfrm>
            <a:off x="1294298" y="3318518"/>
            <a:ext cx="3831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Retrieval Augmented Generation (RAG)</a:t>
            </a:r>
            <a:endParaRPr>
              <a:solidFill>
                <a:srgbClr val="CACACA"/>
              </a:solidFill>
              <a:latin typeface="Montserrat"/>
              <a:ea typeface="Montserrat"/>
              <a:cs typeface="Montserrat"/>
              <a:sym typeface="Montserrat"/>
            </a:endParaRPr>
          </a:p>
        </p:txBody>
      </p:sp>
      <p:sp>
        <p:nvSpPr>
          <p:cNvPr id="240" name="Google Shape;240;p18"/>
          <p:cNvSpPr txBox="1"/>
          <p:nvPr/>
        </p:nvSpPr>
        <p:spPr>
          <a:xfrm>
            <a:off x="1294298" y="3928989"/>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Large Language Models (LLMs)</a:t>
            </a:r>
            <a:endParaRPr sz="1800">
              <a:solidFill>
                <a:srgbClr val="CACACA"/>
              </a:solidFill>
              <a:latin typeface="Average"/>
              <a:ea typeface="Average"/>
              <a:cs typeface="Average"/>
              <a:sym typeface="Average"/>
            </a:endParaRPr>
          </a:p>
        </p:txBody>
      </p:sp>
      <p:sp>
        <p:nvSpPr>
          <p:cNvPr id="241" name="Google Shape;241;p18"/>
          <p:cNvSpPr txBox="1"/>
          <p:nvPr/>
        </p:nvSpPr>
        <p:spPr>
          <a:xfrm>
            <a:off x="1294298" y="42342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Demos</a:t>
            </a:r>
            <a:endParaRPr/>
          </a:p>
        </p:txBody>
      </p:sp>
      <p:sp>
        <p:nvSpPr>
          <p:cNvPr id="242" name="Google Shape;242;p18"/>
          <p:cNvSpPr txBox="1"/>
          <p:nvPr/>
        </p:nvSpPr>
        <p:spPr>
          <a:xfrm>
            <a:off x="1294298" y="3623754"/>
            <a:ext cx="3831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CACACA"/>
                </a:solidFill>
                <a:latin typeface="Montserrat"/>
                <a:ea typeface="Montserrat"/>
                <a:cs typeface="Montserrat"/>
                <a:sym typeface="Montserrat"/>
              </a:rPr>
              <a:t>Comparing NN and RAG</a:t>
            </a:r>
            <a:endParaRPr>
              <a:solidFill>
                <a:srgbClr val="CACACA"/>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a:t>
            </a:r>
            <a:endParaRPr/>
          </a:p>
        </p:txBody>
      </p:sp>
      <p:sp>
        <p:nvSpPr>
          <p:cNvPr id="248" name="Google Shape;248;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project aimed to develop a basic medical chatbot based on the intent-definition system defined by the Katana ML team.</a:t>
            </a:r>
            <a:endParaRPr/>
          </a:p>
          <a:p>
            <a:pPr indent="0" lvl="0" marL="0" rtl="0" algn="l">
              <a:spcBef>
                <a:spcPts val="1600"/>
              </a:spcBef>
              <a:spcAft>
                <a:spcPts val="0"/>
              </a:spcAft>
              <a:buNone/>
            </a:pPr>
            <a:r>
              <a:rPr lang="en-GB"/>
              <a:t>We developed two main methods to identify intent:</a:t>
            </a:r>
            <a:endParaRPr/>
          </a:p>
          <a:p>
            <a:pPr indent="-311150" lvl="0" marL="457200" rtl="0" algn="l">
              <a:spcBef>
                <a:spcPts val="1600"/>
              </a:spcBef>
              <a:spcAft>
                <a:spcPts val="0"/>
              </a:spcAft>
              <a:buSzPts val="1300"/>
              <a:buChar char="●"/>
            </a:pPr>
            <a:r>
              <a:rPr lang="en-GB"/>
              <a:t>Neural Network</a:t>
            </a:r>
            <a:endParaRPr/>
          </a:p>
          <a:p>
            <a:pPr indent="-311150" lvl="0" marL="457200" rtl="0" algn="l">
              <a:spcBef>
                <a:spcPts val="0"/>
              </a:spcBef>
              <a:spcAft>
                <a:spcPts val="0"/>
              </a:spcAft>
              <a:buSzPts val="1300"/>
              <a:buChar char="●"/>
            </a:pPr>
            <a:r>
              <a:rPr lang="en-GB"/>
              <a:t>Semantic Router (cornerstone of a RAG)</a:t>
            </a:r>
            <a:endParaRPr/>
          </a:p>
          <a:p>
            <a:pPr indent="0" lvl="0" marL="0" rtl="0" algn="l">
              <a:spcBef>
                <a:spcPts val="1600"/>
              </a:spcBef>
              <a:spcAft>
                <a:spcPts val="0"/>
              </a:spcAft>
              <a:buNone/>
            </a:pPr>
            <a:r>
              <a:rPr lang="en-GB"/>
              <a:t>The ability of each to predict an intent was compared, and chatbots were built on both.</a:t>
            </a:r>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Dataset</a:t>
            </a:r>
            <a:endParaRPr/>
          </a:p>
        </p:txBody>
      </p:sp>
      <p:sp>
        <p:nvSpPr>
          <p:cNvPr id="254" name="Google Shape;254;p20"/>
          <p:cNvSpPr txBox="1"/>
          <p:nvPr>
            <p:ph idx="1" type="body"/>
          </p:nvPr>
        </p:nvSpPr>
        <p:spPr>
          <a:xfrm>
            <a:off x="1297500" y="1058150"/>
            <a:ext cx="6826800" cy="41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The initial dataset was pulled from the Katana ML Github Repository.</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
        <p:nvSpPr>
          <p:cNvPr id="255" name="Google Shape;255;p20"/>
          <p:cNvSpPr txBox="1"/>
          <p:nvPr>
            <p:ph idx="1" type="body"/>
          </p:nvPr>
        </p:nvSpPr>
        <p:spPr>
          <a:xfrm>
            <a:off x="1297500" y="3889650"/>
            <a:ext cx="6826800" cy="112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Additional intents were manually created, and new patterns/utterances for all intents were created using an external LLM, ChatGPT.</a:t>
            </a:r>
            <a:endParaRPr>
              <a:solidFill>
                <a:srgbClr val="FFFFFF"/>
              </a:solidFill>
            </a:endParaRPr>
          </a:p>
          <a:p>
            <a:pPr indent="0" lvl="0" marL="0" rtl="0" algn="l">
              <a:spcBef>
                <a:spcPts val="1600"/>
              </a:spcBef>
              <a:spcAft>
                <a:spcPts val="0"/>
              </a:spcAft>
              <a:buNone/>
            </a:pPr>
            <a:r>
              <a:rPr lang="en-GB">
                <a:solidFill>
                  <a:srgbClr val="FFFFFF"/>
                </a:solidFill>
              </a:rPr>
              <a:t>Responses were separated from the given intents.</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pic>
        <p:nvPicPr>
          <p:cNvPr id="256" name="Google Shape;256;p20"/>
          <p:cNvPicPr preferRelativeResize="0"/>
          <p:nvPr/>
        </p:nvPicPr>
        <p:blipFill>
          <a:blip r:embed="rId3">
            <a:alphaModFix/>
          </a:blip>
          <a:stretch>
            <a:fillRect/>
          </a:stretch>
        </p:blipFill>
        <p:spPr>
          <a:xfrm>
            <a:off x="3692892" y="1623578"/>
            <a:ext cx="1566875" cy="2004417"/>
          </a:xfrm>
          <a:prstGeom prst="rect">
            <a:avLst/>
          </a:prstGeom>
          <a:noFill/>
          <a:ln>
            <a:noFill/>
          </a:ln>
        </p:spPr>
      </p:pic>
      <p:pic>
        <p:nvPicPr>
          <p:cNvPr id="257" name="Google Shape;257;p20"/>
          <p:cNvPicPr preferRelativeResize="0"/>
          <p:nvPr/>
        </p:nvPicPr>
        <p:blipFill>
          <a:blip r:embed="rId4">
            <a:alphaModFix/>
          </a:blip>
          <a:stretch>
            <a:fillRect/>
          </a:stretch>
        </p:blipFill>
        <p:spPr>
          <a:xfrm>
            <a:off x="5431651" y="1623575"/>
            <a:ext cx="1274418" cy="2004425"/>
          </a:xfrm>
          <a:prstGeom prst="rect">
            <a:avLst/>
          </a:prstGeom>
          <a:noFill/>
          <a:ln>
            <a:noFill/>
          </a:ln>
        </p:spPr>
      </p:pic>
      <p:pic>
        <p:nvPicPr>
          <p:cNvPr id="258" name="Google Shape;258;p20"/>
          <p:cNvPicPr preferRelativeResize="0"/>
          <p:nvPr/>
        </p:nvPicPr>
        <p:blipFill>
          <a:blip r:embed="rId5">
            <a:alphaModFix/>
          </a:blip>
          <a:stretch>
            <a:fillRect/>
          </a:stretch>
        </p:blipFill>
        <p:spPr>
          <a:xfrm>
            <a:off x="1193201" y="1623575"/>
            <a:ext cx="2327809" cy="2004425"/>
          </a:xfrm>
          <a:prstGeom prst="rect">
            <a:avLst/>
          </a:prstGeom>
          <a:noFill/>
          <a:ln>
            <a:noFill/>
          </a:ln>
        </p:spPr>
      </p:pic>
      <p:pic>
        <p:nvPicPr>
          <p:cNvPr id="259" name="Google Shape;259;p20"/>
          <p:cNvPicPr preferRelativeResize="0"/>
          <p:nvPr/>
        </p:nvPicPr>
        <p:blipFill>
          <a:blip r:embed="rId6">
            <a:alphaModFix/>
          </a:blip>
          <a:stretch>
            <a:fillRect/>
          </a:stretch>
        </p:blipFill>
        <p:spPr>
          <a:xfrm>
            <a:off x="6877952" y="1622750"/>
            <a:ext cx="1655298" cy="2004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Dataset Augmentation</a:t>
            </a:r>
            <a:endParaRPr/>
          </a:p>
        </p:txBody>
      </p:sp>
      <p:sp>
        <p:nvSpPr>
          <p:cNvPr id="265" name="Google Shape;265;p21"/>
          <p:cNvSpPr txBox="1"/>
          <p:nvPr>
            <p:ph idx="1" type="body"/>
          </p:nvPr>
        </p:nvSpPr>
        <p:spPr>
          <a:xfrm>
            <a:off x="1373700" y="1058150"/>
            <a:ext cx="68268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The initial datasets were combined and augmented using TextAttack, effectively tripling the sample set.</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
        <p:nvSpPr>
          <p:cNvPr id="266" name="Google Shape;266;p21"/>
          <p:cNvSpPr txBox="1"/>
          <p:nvPr>
            <p:ph idx="1" type="body"/>
          </p:nvPr>
        </p:nvSpPr>
        <p:spPr>
          <a:xfrm>
            <a:off x="1297500" y="3849725"/>
            <a:ext cx="6826800" cy="113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The initial responses were manually </a:t>
            </a:r>
            <a:r>
              <a:rPr lang="en-GB">
                <a:solidFill>
                  <a:srgbClr val="FFFFFF"/>
                </a:solidFill>
              </a:rPr>
              <a:t>simplified</a:t>
            </a:r>
            <a:r>
              <a:rPr lang="en-GB">
                <a:solidFill>
                  <a:srgbClr val="FFFFFF"/>
                </a:solidFill>
              </a:rPr>
              <a:t> and modified, to reflect the desired personality of the chatbot.</a:t>
            </a:r>
            <a:endParaRPr>
              <a:solidFill>
                <a:srgbClr val="FFFFFF"/>
              </a:solidFill>
            </a:endParaRPr>
          </a:p>
          <a:p>
            <a:pPr indent="0" lvl="0" marL="0" rtl="0" algn="l">
              <a:spcBef>
                <a:spcPts val="1600"/>
              </a:spcBef>
              <a:spcAft>
                <a:spcPts val="0"/>
              </a:spcAft>
              <a:buNone/>
            </a:pPr>
            <a:r>
              <a:rPr lang="en-GB">
                <a:solidFill>
                  <a:srgbClr val="FFFFFF"/>
                </a:solidFill>
              </a:rPr>
              <a:t>The augmented intents list was split into test and train datasets prior to any training.</a:t>
            </a:r>
            <a:endParaRPr>
              <a:solidFill>
                <a:srgbClr val="FFFFFF"/>
              </a:solidFill>
            </a:endParaRPr>
          </a:p>
          <a:p>
            <a:pPr indent="0" lvl="0" marL="0" rtl="0" algn="l">
              <a:spcBef>
                <a:spcPts val="1600"/>
              </a:spcBef>
              <a:spcAft>
                <a:spcPts val="0"/>
              </a:spcAft>
              <a:buNone/>
            </a:pPr>
            <a:r>
              <a:t/>
            </a:r>
            <a:endParaRPr>
              <a:solidFill>
                <a:srgbClr val="FFFFFF"/>
              </a:solidFill>
            </a:endParaRPr>
          </a:p>
          <a:p>
            <a:pPr indent="0" lvl="0" marL="0" rtl="0" algn="l">
              <a:spcBef>
                <a:spcPts val="1600"/>
              </a:spcBef>
              <a:spcAft>
                <a:spcPts val="1600"/>
              </a:spcAft>
              <a:buNone/>
            </a:pPr>
            <a:r>
              <a:t/>
            </a:r>
            <a:endParaRPr>
              <a:solidFill>
                <a:srgbClr val="FFFFFF"/>
              </a:solidFill>
            </a:endParaRPr>
          </a:p>
        </p:txBody>
      </p:sp>
      <p:pic>
        <p:nvPicPr>
          <p:cNvPr id="267" name="Google Shape;267;p21"/>
          <p:cNvPicPr preferRelativeResize="0"/>
          <p:nvPr/>
        </p:nvPicPr>
        <p:blipFill>
          <a:blip r:embed="rId3">
            <a:alphaModFix/>
          </a:blip>
          <a:stretch>
            <a:fillRect/>
          </a:stretch>
        </p:blipFill>
        <p:spPr>
          <a:xfrm>
            <a:off x="2224495" y="1815938"/>
            <a:ext cx="1236450" cy="1915600"/>
          </a:xfrm>
          <a:prstGeom prst="rect">
            <a:avLst/>
          </a:prstGeom>
          <a:noFill/>
          <a:ln>
            <a:noFill/>
          </a:ln>
        </p:spPr>
      </p:pic>
      <p:pic>
        <p:nvPicPr>
          <p:cNvPr id="268" name="Google Shape;268;p21"/>
          <p:cNvPicPr preferRelativeResize="0"/>
          <p:nvPr/>
        </p:nvPicPr>
        <p:blipFill>
          <a:blip r:embed="rId4">
            <a:alphaModFix/>
          </a:blip>
          <a:stretch>
            <a:fillRect/>
          </a:stretch>
        </p:blipFill>
        <p:spPr>
          <a:xfrm>
            <a:off x="3871062" y="1815950"/>
            <a:ext cx="2637463" cy="1915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2"/>
          <p:cNvSpPr txBox="1"/>
          <p:nvPr>
            <p:ph type="title"/>
          </p:nvPr>
        </p:nvSpPr>
        <p:spPr>
          <a:xfrm>
            <a:off x="1297500" y="461025"/>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Neural Network</a:t>
            </a:r>
            <a:endParaRPr/>
          </a:p>
        </p:txBody>
      </p:sp>
      <p:sp>
        <p:nvSpPr>
          <p:cNvPr id="274" name="Google Shape;274;p22"/>
          <p:cNvSpPr txBox="1"/>
          <p:nvPr>
            <p:ph idx="1" type="body"/>
          </p:nvPr>
        </p:nvSpPr>
        <p:spPr>
          <a:xfrm>
            <a:off x="1297500" y="1058150"/>
            <a:ext cx="68268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A basic Keras Neural Network was trained on the training data, using the Katana ML team’s code as a base.</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
        <p:nvSpPr>
          <p:cNvPr id="275" name="Google Shape;275;p22"/>
          <p:cNvSpPr txBox="1"/>
          <p:nvPr>
            <p:ph idx="1" type="body"/>
          </p:nvPr>
        </p:nvSpPr>
        <p:spPr>
          <a:xfrm>
            <a:off x="1297500" y="1845542"/>
            <a:ext cx="68268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Each utterance was first broken down into words.  The words were then stemmed and added to a bag of words.  The stemmed words in the bag of words were all labeled with their </a:t>
            </a:r>
            <a:r>
              <a:rPr lang="en-GB">
                <a:solidFill>
                  <a:srgbClr val="FFFFFF"/>
                </a:solidFill>
              </a:rPr>
              <a:t>intents.</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
        <p:nvSpPr>
          <p:cNvPr id="276" name="Google Shape;276;p22"/>
          <p:cNvSpPr txBox="1"/>
          <p:nvPr>
            <p:ph idx="1" type="body"/>
          </p:nvPr>
        </p:nvSpPr>
        <p:spPr>
          <a:xfrm>
            <a:off x="1297500" y="2632933"/>
            <a:ext cx="6826800" cy="639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The model was created with an input layer (dense), 3 hidden layers (dropout, dense, dropout), and an output layer (softmax) and trained on the bag of words.</a:t>
            </a:r>
            <a:endParaRPr>
              <a:solidFill>
                <a:srgbClr val="FFFFFF"/>
              </a:solidFill>
            </a:endParaRPr>
          </a:p>
        </p:txBody>
      </p:sp>
      <p:sp>
        <p:nvSpPr>
          <p:cNvPr id="277" name="Google Shape;277;p22"/>
          <p:cNvSpPr txBox="1"/>
          <p:nvPr>
            <p:ph idx="1" type="body"/>
          </p:nvPr>
        </p:nvSpPr>
        <p:spPr>
          <a:xfrm>
            <a:off x="1297500" y="3420325"/>
            <a:ext cx="6826800" cy="833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The NN’s prediction accuracy, recall, and precision were then evaluated using the testing data.  Of course, any predicted text had to be broken down into a bag of words before being predicted.</a:t>
            </a:r>
            <a:endParaRPr>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3"/>
          <p:cNvSpPr txBox="1"/>
          <p:nvPr>
            <p:ph type="title"/>
          </p:nvPr>
        </p:nvSpPr>
        <p:spPr>
          <a:xfrm>
            <a:off x="1297500" y="461025"/>
            <a:ext cx="64992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Retrieval Augmented Generation (RAG)</a:t>
            </a:r>
            <a:endParaRPr/>
          </a:p>
        </p:txBody>
      </p:sp>
      <p:sp>
        <p:nvSpPr>
          <p:cNvPr id="283" name="Google Shape;283;p23"/>
          <p:cNvSpPr txBox="1"/>
          <p:nvPr>
            <p:ph idx="1" type="body"/>
          </p:nvPr>
        </p:nvSpPr>
        <p:spPr>
          <a:xfrm>
            <a:off x="1297500" y="1058150"/>
            <a:ext cx="68268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A RAG was configured using Aurelio AI Labs’ Semantic Router.  A RAG is a relatively-new process that aims to “fine tune” an LLM without actually fine-tuning it.</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
        <p:nvSpPr>
          <p:cNvPr id="284" name="Google Shape;284;p23"/>
          <p:cNvSpPr txBox="1"/>
          <p:nvPr>
            <p:ph idx="1" type="body"/>
          </p:nvPr>
        </p:nvSpPr>
        <p:spPr>
          <a:xfrm>
            <a:off x="1297500" y="1845542"/>
            <a:ext cx="68268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FFFFFF"/>
                </a:solidFill>
              </a:rPr>
              <a:t>This was significantly simpler to set up, as the Semantic Router did all of the work, so long as it was provided a set of routes and an LLM encoder (it includes HuggingFace by default).</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
        <p:nvSpPr>
          <p:cNvPr id="285" name="Google Shape;285;p23"/>
          <p:cNvSpPr txBox="1"/>
          <p:nvPr>
            <p:ph idx="1" type="body"/>
          </p:nvPr>
        </p:nvSpPr>
        <p:spPr>
          <a:xfrm>
            <a:off x="1297500" y="2632933"/>
            <a:ext cx="6826800" cy="639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Of course, the train dataset had to first be broken down into a list of routes, where each route contained all of the utterances tied to that intent.</a:t>
            </a:r>
            <a:endParaRPr>
              <a:solidFill>
                <a:srgbClr val="FFFFFF"/>
              </a:solidFill>
            </a:endParaRPr>
          </a:p>
        </p:txBody>
      </p:sp>
      <p:sp>
        <p:nvSpPr>
          <p:cNvPr id="286" name="Google Shape;286;p23"/>
          <p:cNvSpPr txBox="1"/>
          <p:nvPr>
            <p:ph idx="1" type="body"/>
          </p:nvPr>
        </p:nvSpPr>
        <p:spPr>
          <a:xfrm>
            <a:off x="1297500" y="3420325"/>
            <a:ext cx="6826800" cy="833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The RAG’s prediction accuracy, recall, and precision were then evaluated using the test data.  In this case, the test data didn’t need any preprocessing, the Semantic Router accepted it raw.</a:t>
            </a:r>
            <a:endParaRPr>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Comparing NN and RAG</a:t>
            </a:r>
            <a:endParaRPr/>
          </a:p>
        </p:txBody>
      </p:sp>
      <p:pic>
        <p:nvPicPr>
          <p:cNvPr id="292" name="Google Shape;292;p24"/>
          <p:cNvPicPr preferRelativeResize="0"/>
          <p:nvPr/>
        </p:nvPicPr>
        <p:blipFill>
          <a:blip r:embed="rId3">
            <a:alphaModFix/>
          </a:blip>
          <a:stretch>
            <a:fillRect/>
          </a:stretch>
        </p:blipFill>
        <p:spPr>
          <a:xfrm>
            <a:off x="923775" y="1569375"/>
            <a:ext cx="3441925" cy="2458525"/>
          </a:xfrm>
          <a:prstGeom prst="rect">
            <a:avLst/>
          </a:prstGeom>
          <a:noFill/>
          <a:ln>
            <a:noFill/>
          </a:ln>
        </p:spPr>
      </p:pic>
      <p:pic>
        <p:nvPicPr>
          <p:cNvPr id="293" name="Google Shape;293;p24"/>
          <p:cNvPicPr preferRelativeResize="0"/>
          <p:nvPr/>
        </p:nvPicPr>
        <p:blipFill>
          <a:blip r:embed="rId4">
            <a:alphaModFix/>
          </a:blip>
          <a:stretch>
            <a:fillRect/>
          </a:stretch>
        </p:blipFill>
        <p:spPr>
          <a:xfrm>
            <a:off x="4787350" y="1569375"/>
            <a:ext cx="3441925" cy="245851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5"/>
          <p:cNvSpPr txBox="1"/>
          <p:nvPr>
            <p:ph type="title"/>
          </p:nvPr>
        </p:nvSpPr>
        <p:spPr>
          <a:xfrm>
            <a:off x="1297500" y="393750"/>
            <a:ext cx="7038900" cy="54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Large Language Models (LLMs)</a:t>
            </a:r>
            <a:endParaRPr/>
          </a:p>
        </p:txBody>
      </p:sp>
      <p:sp>
        <p:nvSpPr>
          <p:cNvPr id="299" name="Google Shape;299;p25"/>
          <p:cNvSpPr txBox="1"/>
          <p:nvPr>
            <p:ph idx="2" type="body"/>
          </p:nvPr>
        </p:nvSpPr>
        <p:spPr>
          <a:xfrm>
            <a:off x="1297500" y="934650"/>
            <a:ext cx="7665600" cy="4029600"/>
          </a:xfrm>
          <a:prstGeom prst="rect">
            <a:avLst/>
          </a:prstGeom>
          <a:solidFill>
            <a:schemeClr val="dk1"/>
          </a:solidFill>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Arial"/>
                <a:ea typeface="Arial"/>
                <a:cs typeface="Arial"/>
                <a:sym typeface="Arial"/>
              </a:rPr>
              <a:t>LLMs are a powerful, and increasingly popular, AI technology. Commercially introduced in 2022 via OpenAI’s ChatGPT, these are fundamentally built on the Transformer mechanism developed by Google’s DeepMind AI research team.</a:t>
            </a:r>
            <a:endParaRPr>
              <a:latin typeface="Arial"/>
              <a:ea typeface="Arial"/>
              <a:cs typeface="Arial"/>
              <a:sym typeface="Arial"/>
            </a:endParaRPr>
          </a:p>
          <a:p>
            <a:pPr indent="0" lvl="0" marL="0" rtl="0" algn="l">
              <a:spcBef>
                <a:spcPts val="1600"/>
              </a:spcBef>
              <a:spcAft>
                <a:spcPts val="0"/>
              </a:spcAft>
              <a:buNone/>
            </a:pPr>
            <a:r>
              <a:rPr lang="en-GB">
                <a:latin typeface="Arial"/>
                <a:ea typeface="Arial"/>
                <a:cs typeface="Arial"/>
                <a:sym typeface="Arial"/>
              </a:rPr>
              <a:t>LLMs have some </a:t>
            </a:r>
            <a:r>
              <a:rPr lang="en-GB">
                <a:latin typeface="Arial"/>
                <a:ea typeface="Arial"/>
                <a:cs typeface="Arial"/>
                <a:sym typeface="Arial"/>
              </a:rPr>
              <a:t>drawbacks</a:t>
            </a:r>
            <a:r>
              <a:rPr lang="en-GB">
                <a:latin typeface="Arial"/>
                <a:ea typeface="Arial"/>
                <a:cs typeface="Arial"/>
                <a:sym typeface="Arial"/>
              </a:rPr>
              <a:t>. Training the model requires enormous amount of computing power, specifically GPU computing. </a:t>
            </a:r>
            <a:endParaRPr>
              <a:highlight>
                <a:schemeClr val="dk1"/>
              </a:highlight>
              <a:latin typeface="Arial"/>
              <a:ea typeface="Arial"/>
              <a:cs typeface="Arial"/>
              <a:sym typeface="Arial"/>
            </a:endParaRPr>
          </a:p>
          <a:p>
            <a:pPr indent="0" lvl="0" marL="0" rtl="0" algn="l">
              <a:lnSpc>
                <a:spcPct val="160000"/>
              </a:lnSpc>
              <a:spcBef>
                <a:spcPts val="1600"/>
              </a:spcBef>
              <a:spcAft>
                <a:spcPts val="0"/>
              </a:spcAft>
              <a:buNone/>
            </a:pPr>
            <a:r>
              <a:rPr lang="en-GB">
                <a:highlight>
                  <a:schemeClr val="dk1"/>
                </a:highlight>
                <a:latin typeface="Arial"/>
                <a:ea typeface="Arial"/>
                <a:cs typeface="Arial"/>
                <a:sym typeface="Arial"/>
              </a:rPr>
              <a:t>“Training a super-large language model like GPT-4, with 1.7 trillion parameters and using 13 trillion tokens (word snippets), is a substantial undertaking. OpenAI has revealed that it cost them $100 million and took 100 days, utilizing 25,000 NVIDIA A100 GPUs. Servers with these GPUs use about 6.5 kW each, resulting in an estimated 50 GWh of energy usage during training. If cloud costs were factored in at approximately $1 per A100 GPU hour, the cloud expenses alone would amount to around $60 million.” Research Institute of Sweden “Generative AI does not run on thin air!” </a:t>
            </a:r>
            <a:r>
              <a:rPr lang="en-GB">
                <a:highlight>
                  <a:schemeClr val="dk1"/>
                </a:highlight>
              </a:rPr>
              <a:t>Published: 2023-10-08</a:t>
            </a:r>
            <a:endParaRPr>
              <a:highlight>
                <a:schemeClr val="dk1"/>
              </a:highlight>
              <a:latin typeface="Arial"/>
              <a:ea typeface="Arial"/>
              <a:cs typeface="Arial"/>
              <a:sym typeface="Arial"/>
            </a:endParaRPr>
          </a:p>
          <a:p>
            <a:pPr indent="0" lvl="0" marL="0" rtl="0" algn="l">
              <a:lnSpc>
                <a:spcPct val="160000"/>
              </a:lnSpc>
              <a:spcBef>
                <a:spcPts val="2400"/>
              </a:spcBef>
              <a:spcAft>
                <a:spcPts val="2400"/>
              </a:spcAft>
              <a:buNone/>
            </a:pPr>
            <a:r>
              <a:t/>
            </a:r>
            <a:endParaRPr>
              <a:highlight>
                <a:schemeClr val="dk1"/>
              </a:highlight>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